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Barlow ExtraLight"/>
      <p:regular r:id="rId41"/>
      <p:bold r:id="rId42"/>
      <p:italic r:id="rId43"/>
      <p:boldItalic r:id="rId44"/>
    </p:embeddedFont>
    <p:embeddedFont>
      <p:font typeface="Hepta Slab Medium"/>
      <p:regular r:id="rId45"/>
      <p:bold r:id="rId46"/>
    </p:embeddedFont>
    <p:embeddedFont>
      <p:font typeface="Hepta Slab Light"/>
      <p:regular r:id="rId47"/>
      <p:bold r:id="rId48"/>
    </p:embeddedFont>
    <p:embeddedFont>
      <p:font typeface="Hepta Slab"/>
      <p:regular r:id="rId49"/>
      <p:bold r:id="rId50"/>
    </p:embeddedFont>
    <p:embeddedFont>
      <p:font typeface="Barlow Medium"/>
      <p:regular r:id="rId51"/>
      <p:bold r:id="rId52"/>
      <p:italic r:id="rId53"/>
      <p:boldItalic r:id="rId54"/>
    </p:embeddedFont>
    <p:embeddedFont>
      <p:font typeface="Barlow Light"/>
      <p:regular r:id="rId55"/>
      <p:bold r:id="rId56"/>
      <p:italic r:id="rId57"/>
      <p:boldItalic r:id="rId58"/>
    </p:embeddedFont>
    <p:embeddedFont>
      <p:font typeface="Barlow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BarlowExtraLight-bold.fntdata"/><Relationship Id="rId41" Type="http://schemas.openxmlformats.org/officeDocument/2006/relationships/font" Target="fonts/BarlowExtraLight-regular.fntdata"/><Relationship Id="rId44" Type="http://schemas.openxmlformats.org/officeDocument/2006/relationships/font" Target="fonts/BarlowExtraLight-boldItalic.fntdata"/><Relationship Id="rId43" Type="http://schemas.openxmlformats.org/officeDocument/2006/relationships/font" Target="fonts/BarlowExtraLight-italic.fntdata"/><Relationship Id="rId46" Type="http://schemas.openxmlformats.org/officeDocument/2006/relationships/font" Target="fonts/HeptaSlabMedium-bold.fntdata"/><Relationship Id="rId45" Type="http://schemas.openxmlformats.org/officeDocument/2006/relationships/font" Target="fonts/HeptaSlab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ptaSlabLight-bold.fntdata"/><Relationship Id="rId47" Type="http://schemas.openxmlformats.org/officeDocument/2006/relationships/font" Target="fonts/HeptaSlabLight-regular.fntdata"/><Relationship Id="rId49" Type="http://schemas.openxmlformats.org/officeDocument/2006/relationships/font" Target="fonts/Hepta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rlow-boldItalic.fntdata"/><Relationship Id="rId61" Type="http://schemas.openxmlformats.org/officeDocument/2006/relationships/font" Target="fonts/Barlow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arlow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Medium-regular.fntdata"/><Relationship Id="rId50" Type="http://schemas.openxmlformats.org/officeDocument/2006/relationships/font" Target="fonts/HeptaSlab-bold.fntdata"/><Relationship Id="rId53" Type="http://schemas.openxmlformats.org/officeDocument/2006/relationships/font" Target="fonts/BarlowMedium-italic.fntdata"/><Relationship Id="rId52" Type="http://schemas.openxmlformats.org/officeDocument/2006/relationships/font" Target="fonts/BarlowMedium-bold.fntdata"/><Relationship Id="rId11" Type="http://schemas.openxmlformats.org/officeDocument/2006/relationships/slide" Target="slides/slide6.xml"/><Relationship Id="rId55" Type="http://schemas.openxmlformats.org/officeDocument/2006/relationships/font" Target="fonts/BarlowLight-regular.fntdata"/><Relationship Id="rId10" Type="http://schemas.openxmlformats.org/officeDocument/2006/relationships/slide" Target="slides/slide5.xml"/><Relationship Id="rId54" Type="http://schemas.openxmlformats.org/officeDocument/2006/relationships/font" Target="fonts/Barlow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BarlowLight-italic.fntdata"/><Relationship Id="rId12" Type="http://schemas.openxmlformats.org/officeDocument/2006/relationships/slide" Target="slides/slide7.xml"/><Relationship Id="rId56" Type="http://schemas.openxmlformats.org/officeDocument/2006/relationships/font" Target="fonts/BarlowLight-bold.fntdata"/><Relationship Id="rId15" Type="http://schemas.openxmlformats.org/officeDocument/2006/relationships/slide" Target="slides/slide10.xml"/><Relationship Id="rId59" Type="http://schemas.openxmlformats.org/officeDocument/2006/relationships/font" Target="fonts/Barlow-regular.fntdata"/><Relationship Id="rId14" Type="http://schemas.openxmlformats.org/officeDocument/2006/relationships/slide" Target="slides/slide9.xml"/><Relationship Id="rId58" Type="http://schemas.openxmlformats.org/officeDocument/2006/relationships/font" Target="fonts/Barlow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8df023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8df023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90135ace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90135ac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90135ac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90135ac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90135ace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d90135ace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8df02309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8df02309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47e00db8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47e00db8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47e00db8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47e00db8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47e00db8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347e00db8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47e00db8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47e00db8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47e00db8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47e00db8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47e00db8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347e00db8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8df0230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8df0230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47e00db8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47e00db8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f96167b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f96167b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4903197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34903197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490319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3490319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34903197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34903197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34903197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34903197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49031974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349031974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4903197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34903197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49031974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349031974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49031974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4903197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8df0230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8df0230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d8df02309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d8df02309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d8df02309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d8df02309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d8df02309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d8df02309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8df02309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d8df02309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d8df02309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d8df02309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d8df02309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d8df02309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47e00db8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347e00db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f6748c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f6748c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0135ac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0135ac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90135ac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90135ac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90135ace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90135ac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90135ace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90135ac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4" name="Google Shape;164;p26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4" name="Google Shape;224;p35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0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6" name="Google Shape;266;p40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4" name="Google Shape;284;p43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3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97" name="Google Shape;297;p44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9" name="Google Shape;299;p44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0" name="Google Shape;300;p44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4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44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4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3700"/>
              <a:t>Coca-Cola’s Sales vs Cultural effects</a:t>
            </a:r>
            <a:endParaRPr sz="3700"/>
          </a:p>
        </p:txBody>
      </p:sp>
      <p:sp>
        <p:nvSpPr>
          <p:cNvPr id="327" name="Google Shape;327;p47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Jenna Nowland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idx="1" type="subTitle"/>
          </p:nvPr>
        </p:nvSpPr>
        <p:spPr>
          <a:xfrm>
            <a:off x="480427" y="290625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Culture across Countries</a:t>
            </a:r>
            <a:endParaRPr/>
          </a:p>
        </p:txBody>
      </p:sp>
      <p:sp>
        <p:nvSpPr>
          <p:cNvPr id="430" name="Google Shape;430;p56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Avoidance</a:t>
            </a:r>
            <a:endParaRPr/>
          </a:p>
        </p:txBody>
      </p:sp>
      <p:pic>
        <p:nvPicPr>
          <p:cNvPr id="431" name="Google Shape;4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13" y="987275"/>
            <a:ext cx="7830963" cy="38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idx="1" type="subTitle"/>
          </p:nvPr>
        </p:nvSpPr>
        <p:spPr>
          <a:xfrm>
            <a:off x="480427" y="290625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Culture across Countries</a:t>
            </a:r>
            <a:endParaRPr/>
          </a:p>
        </p:txBody>
      </p:sp>
      <p:sp>
        <p:nvSpPr>
          <p:cNvPr id="437" name="Google Shape;437;p57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Orientation</a:t>
            </a:r>
            <a:endParaRPr/>
          </a:p>
        </p:txBody>
      </p:sp>
      <p:pic>
        <p:nvPicPr>
          <p:cNvPr id="438" name="Google Shape;4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8" y="987275"/>
            <a:ext cx="7781934" cy="38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idx="1" type="subTitle"/>
          </p:nvPr>
        </p:nvSpPr>
        <p:spPr>
          <a:xfrm>
            <a:off x="480427" y="290625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Culture across Countries</a:t>
            </a:r>
            <a:endParaRPr/>
          </a:p>
        </p:txBody>
      </p:sp>
      <p:sp>
        <p:nvSpPr>
          <p:cNvPr id="444" name="Google Shape;444;p58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Indulgence</a:t>
            </a:r>
            <a:endParaRPr/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75" y="987275"/>
            <a:ext cx="8070042" cy="38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>
            <p:ph type="title"/>
          </p:nvPr>
        </p:nvSpPr>
        <p:spPr>
          <a:xfrm>
            <a:off x="697350" y="3087700"/>
            <a:ext cx="77493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451" name="Google Shape;451;p59"/>
          <p:cNvSpPr txBox="1"/>
          <p:nvPr>
            <p:ph idx="2" type="title"/>
          </p:nvPr>
        </p:nvSpPr>
        <p:spPr>
          <a:xfrm>
            <a:off x="3278250" y="1194450"/>
            <a:ext cx="2587500" cy="18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702825" y="1575737"/>
            <a:ext cx="20388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endParaRPr/>
          </a:p>
        </p:txBody>
      </p:sp>
      <p:sp>
        <p:nvSpPr>
          <p:cNvPr id="457" name="Google Shape;457;p60"/>
          <p:cNvSpPr txBox="1"/>
          <p:nvPr>
            <p:ph idx="2" type="title"/>
          </p:nvPr>
        </p:nvSpPr>
        <p:spPr>
          <a:xfrm>
            <a:off x="702825" y="2374888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Considered</a:t>
            </a:r>
            <a:endParaRPr/>
          </a:p>
        </p:txBody>
      </p:sp>
      <p:sp>
        <p:nvSpPr>
          <p:cNvPr id="458" name="Google Shape;458;p60"/>
          <p:cNvSpPr txBox="1"/>
          <p:nvPr>
            <p:ph idx="3" type="title"/>
          </p:nvPr>
        </p:nvSpPr>
        <p:spPr>
          <a:xfrm>
            <a:off x="702825" y="3194091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459" name="Google Shape;459;p60"/>
          <p:cNvSpPr txBox="1"/>
          <p:nvPr>
            <p:ph idx="4" type="title"/>
          </p:nvPr>
        </p:nvSpPr>
        <p:spPr>
          <a:xfrm>
            <a:off x="702825" y="4025075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Outside Influences</a:t>
            </a:r>
            <a:endParaRPr/>
          </a:p>
        </p:txBody>
      </p:sp>
      <p:sp>
        <p:nvSpPr>
          <p:cNvPr id="460" name="Google Shape;460;p60"/>
          <p:cNvSpPr txBox="1"/>
          <p:nvPr>
            <p:ph idx="4294967295" type="title"/>
          </p:nvPr>
        </p:nvSpPr>
        <p:spPr>
          <a:xfrm>
            <a:off x="3435929" y="1426350"/>
            <a:ext cx="48102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Bar Graphs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Heat Maps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K-Means Clustering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1" name="Google Shape;461;p60"/>
          <p:cNvSpPr txBox="1"/>
          <p:nvPr>
            <p:ph idx="4294967295" type="title"/>
          </p:nvPr>
        </p:nvSpPr>
        <p:spPr>
          <a:xfrm>
            <a:off x="3433503" y="2184929"/>
            <a:ext cx="48102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ONLY considered dark, sugar soda (Coca-Cola), not tea, coffee, etc.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Cultural Variables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AVG monthly/annual income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Total Country GDP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2" name="Google Shape;462;p60"/>
          <p:cNvSpPr txBox="1"/>
          <p:nvPr>
            <p:ph idx="4294967295" type="title"/>
          </p:nvPr>
        </p:nvSpPr>
        <p:spPr>
          <a:xfrm>
            <a:off x="3433500" y="3248179"/>
            <a:ext cx="48102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Data set size (10 countries)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Time constraint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3" name="Google Shape;463;p60"/>
          <p:cNvSpPr txBox="1"/>
          <p:nvPr>
            <p:ph idx="4294967295" type="title"/>
          </p:nvPr>
        </p:nvSpPr>
        <p:spPr>
          <a:xfrm>
            <a:off x="3433500" y="4060775"/>
            <a:ext cx="48102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Populations Size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How quantifiable is culture..?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464" name="Google Shape;464;p60"/>
          <p:cNvCxnSpPr/>
          <p:nvPr/>
        </p:nvCxnSpPr>
        <p:spPr>
          <a:xfrm>
            <a:off x="791150" y="137157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60"/>
          <p:cNvCxnSpPr/>
          <p:nvPr/>
        </p:nvCxnSpPr>
        <p:spPr>
          <a:xfrm>
            <a:off x="791150" y="2184934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60"/>
          <p:cNvCxnSpPr/>
          <p:nvPr/>
        </p:nvCxnSpPr>
        <p:spPr>
          <a:xfrm>
            <a:off x="791150" y="3011023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60"/>
          <p:cNvCxnSpPr/>
          <p:nvPr/>
        </p:nvCxnSpPr>
        <p:spPr>
          <a:xfrm>
            <a:off x="791150" y="3811728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60"/>
          <p:cNvCxnSpPr/>
          <p:nvPr/>
        </p:nvCxnSpPr>
        <p:spPr>
          <a:xfrm>
            <a:off x="791150" y="462512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60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/ Considerations</a:t>
            </a:r>
            <a:endParaRPr/>
          </a:p>
        </p:txBody>
      </p:sp>
      <p:sp>
        <p:nvSpPr>
          <p:cNvPr id="470" name="Google Shape;470;p6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idx="1" type="subTitle"/>
          </p:nvPr>
        </p:nvSpPr>
        <p:spPr>
          <a:xfrm>
            <a:off x="480427" y="290625"/>
            <a:ext cx="48084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Coca-Cola Consumption (DESC order)</a:t>
            </a:r>
            <a:endParaRPr/>
          </a:p>
        </p:txBody>
      </p:sp>
      <p:sp>
        <p:nvSpPr>
          <p:cNvPr id="476" name="Google Shape;476;p6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75" y="734800"/>
            <a:ext cx="8704838" cy="421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Analysis - Europe</a:t>
            </a:r>
            <a:endParaRPr/>
          </a:p>
        </p:txBody>
      </p:sp>
      <p:sp>
        <p:nvSpPr>
          <p:cNvPr id="483" name="Google Shape;483;p6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75" y="772425"/>
            <a:ext cx="6369423" cy="40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/>
          <p:nvPr/>
        </p:nvSpPr>
        <p:spPr>
          <a:xfrm flipH="1">
            <a:off x="5670650" y="2726225"/>
            <a:ext cx="348900" cy="1317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548625" lIns="548625" spcFirstLastPara="1" rIns="457200" wrap="square" tIns="64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86" name="Google Shape;486;p62"/>
          <p:cNvSpPr/>
          <p:nvPr/>
        </p:nvSpPr>
        <p:spPr>
          <a:xfrm flipH="1">
            <a:off x="5648750" y="1261075"/>
            <a:ext cx="392700" cy="6474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548625" lIns="548625" spcFirstLastPara="1" rIns="457200" wrap="square" tIns="64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Analysis - Asia-Pacific</a:t>
            </a:r>
            <a:endParaRPr/>
          </a:p>
        </p:txBody>
      </p:sp>
      <p:sp>
        <p:nvSpPr>
          <p:cNvPr id="492" name="Google Shape;492;p6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925" y="734801"/>
            <a:ext cx="6510143" cy="421087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3"/>
          <p:cNvSpPr/>
          <p:nvPr/>
        </p:nvSpPr>
        <p:spPr>
          <a:xfrm flipH="1">
            <a:off x="5643400" y="2735325"/>
            <a:ext cx="348900" cy="13176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548625" lIns="548625" spcFirstLastPara="1" rIns="457200" wrap="square" tIns="64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5" name="Google Shape;495;p63"/>
          <p:cNvSpPr/>
          <p:nvPr/>
        </p:nvSpPr>
        <p:spPr>
          <a:xfrm flipH="1">
            <a:off x="5621500" y="1235900"/>
            <a:ext cx="392700" cy="381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548625" lIns="548625" spcFirstLastPara="1" rIns="457200" wrap="square" tIns="64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Cluster</a:t>
            </a:r>
            <a:endParaRPr/>
          </a:p>
        </p:txBody>
      </p:sp>
      <p:pic>
        <p:nvPicPr>
          <p:cNvPr id="501" name="Google Shape;5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50" y="345150"/>
            <a:ext cx="7279895" cy="45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4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US-0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CA 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3" name="Google Shape;503;p64"/>
          <p:cNvSpPr/>
          <p:nvPr/>
        </p:nvSpPr>
        <p:spPr>
          <a:xfrm>
            <a:off x="8211950" y="1009475"/>
            <a:ext cx="699900" cy="4815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Cluster</a:t>
            </a:r>
            <a:endParaRPr/>
          </a:p>
        </p:txBody>
      </p:sp>
      <p:sp>
        <p:nvSpPr>
          <p:cNvPr id="509" name="Google Shape;509;p65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MX-0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BZ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10" name="Google Shape;5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50" y="525750"/>
            <a:ext cx="7229517" cy="44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5"/>
          <p:cNvSpPr/>
          <p:nvPr/>
        </p:nvSpPr>
        <p:spPr>
          <a:xfrm>
            <a:off x="8311875" y="3454000"/>
            <a:ext cx="699900" cy="4815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2" name="Google Shape;512;p65"/>
          <p:cNvSpPr/>
          <p:nvPr/>
        </p:nvSpPr>
        <p:spPr>
          <a:xfrm>
            <a:off x="680350" y="3189700"/>
            <a:ext cx="591900" cy="399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3" name="Google Shape;513;p65"/>
          <p:cNvSpPr/>
          <p:nvPr/>
        </p:nvSpPr>
        <p:spPr>
          <a:xfrm>
            <a:off x="2399100" y="127175"/>
            <a:ext cx="381600" cy="3999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4" name="Google Shape;514;p65"/>
          <p:cNvSpPr/>
          <p:nvPr/>
        </p:nvSpPr>
        <p:spPr>
          <a:xfrm>
            <a:off x="8311875" y="1170950"/>
            <a:ext cx="699900" cy="4815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33" name="Google Shape;333;p48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 Cluster</a:t>
            </a:r>
            <a:endParaRPr/>
          </a:p>
        </p:txBody>
      </p:sp>
      <p:sp>
        <p:nvSpPr>
          <p:cNvPr id="520" name="Google Shape;520;p66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GR-0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Sp-1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UK-2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21" name="Google Shape;5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38" y="507625"/>
            <a:ext cx="7399124" cy="45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6"/>
          <p:cNvSpPr/>
          <p:nvPr/>
        </p:nvSpPr>
        <p:spPr>
          <a:xfrm>
            <a:off x="4452850" y="109050"/>
            <a:ext cx="645300" cy="445200"/>
          </a:xfrm>
          <a:prstGeom prst="downArrow">
            <a:avLst>
              <a:gd fmla="val 43670" name="adj1"/>
              <a:gd fmla="val 4897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 Cluster</a:t>
            </a:r>
            <a:endParaRPr/>
          </a:p>
        </p:txBody>
      </p:sp>
      <p:sp>
        <p:nvSpPr>
          <p:cNvPr id="528" name="Google Shape;528;p67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JA-1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CH-2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29" name="Google Shape;5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50" y="462150"/>
            <a:ext cx="7318334" cy="44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Income Cluster</a:t>
            </a:r>
            <a:endParaRPr/>
          </a:p>
        </p:txBody>
      </p:sp>
      <p:sp>
        <p:nvSpPr>
          <p:cNvPr id="535" name="Google Shape;535;p68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US-0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CA-1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36" name="Google Shape;5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88" y="546025"/>
            <a:ext cx="7125622" cy="445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9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Income Cluster</a:t>
            </a:r>
            <a:endParaRPr/>
          </a:p>
        </p:txBody>
      </p:sp>
      <p:sp>
        <p:nvSpPr>
          <p:cNvPr id="542" name="Google Shape;542;p69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MX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BZ-1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50" y="507575"/>
            <a:ext cx="7211418" cy="445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0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 Income Cluster</a:t>
            </a:r>
            <a:endParaRPr/>
          </a:p>
        </p:txBody>
      </p:sp>
      <p:sp>
        <p:nvSpPr>
          <p:cNvPr id="549" name="Google Shape;549;p70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GR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SP-1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UK-2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50" name="Google Shape;5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25" y="543925"/>
            <a:ext cx="7276104" cy="445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 Income Cluster</a:t>
            </a:r>
            <a:endParaRPr/>
          </a:p>
        </p:txBody>
      </p:sp>
      <p:sp>
        <p:nvSpPr>
          <p:cNvPr id="556" name="Google Shape;556;p71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JP-1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CH-2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57" name="Google Shape;5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00" y="507575"/>
            <a:ext cx="7347598" cy="44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Income Cluster (Total GDP)</a:t>
            </a:r>
            <a:endParaRPr/>
          </a:p>
        </p:txBody>
      </p:sp>
      <p:sp>
        <p:nvSpPr>
          <p:cNvPr id="563" name="Google Shape;563;p72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US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CA-1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64" name="Google Shape;5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534850"/>
            <a:ext cx="8003002" cy="432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Income Cluster (Total GDP)</a:t>
            </a:r>
            <a:endParaRPr/>
          </a:p>
        </p:txBody>
      </p:sp>
      <p:sp>
        <p:nvSpPr>
          <p:cNvPr id="570" name="Google Shape;570;p73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MX</a:t>
            </a: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BZ-1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71" name="Google Shape;5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534850"/>
            <a:ext cx="8002999" cy="427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 Income Cluster (Total GDP)</a:t>
            </a:r>
            <a:endParaRPr/>
          </a:p>
        </p:txBody>
      </p:sp>
      <p:sp>
        <p:nvSpPr>
          <p:cNvPr id="577" name="Google Shape;577;p74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GR-0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SP-1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UK-2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78" name="Google Shape;5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534850"/>
            <a:ext cx="8003000" cy="417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>
            <p:ph idx="1" type="subTitle"/>
          </p:nvPr>
        </p:nvSpPr>
        <p:spPr>
          <a:xfrm>
            <a:off x="516777" y="45250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 Income Cluster </a:t>
            </a:r>
            <a:r>
              <a:rPr lang="en"/>
              <a:t>(Total GDP)</a:t>
            </a:r>
            <a:endParaRPr/>
          </a:p>
        </p:txBody>
      </p:sp>
      <p:sp>
        <p:nvSpPr>
          <p:cNvPr id="584" name="Google Shape;584;p75"/>
          <p:cNvSpPr txBox="1"/>
          <p:nvPr/>
        </p:nvSpPr>
        <p:spPr>
          <a:xfrm>
            <a:off x="136300" y="708825"/>
            <a:ext cx="6999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IN-0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CH-1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JP-2</a:t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585" name="Google Shape;5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534850"/>
            <a:ext cx="8003003" cy="4219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9" name="Google Shape;339;p49"/>
          <p:cNvSpPr txBox="1"/>
          <p:nvPr>
            <p:ph idx="2" type="body"/>
          </p:nvPr>
        </p:nvSpPr>
        <p:spPr>
          <a:xfrm>
            <a:off x="7872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0" name="Google Shape;340;p49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41" name="Google Shape;341;p49"/>
          <p:cNvSpPr txBox="1"/>
          <p:nvPr>
            <p:ph idx="4" type="body"/>
          </p:nvPr>
        </p:nvSpPr>
        <p:spPr>
          <a:xfrm>
            <a:off x="2285800" y="1226051"/>
            <a:ext cx="17757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Culture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 / Countries</a:t>
            </a:r>
            <a:endParaRPr/>
          </a:p>
        </p:txBody>
      </p:sp>
      <p:sp>
        <p:nvSpPr>
          <p:cNvPr id="342" name="Google Shape;342;p49"/>
          <p:cNvSpPr txBox="1"/>
          <p:nvPr>
            <p:ph idx="5" type="body"/>
          </p:nvPr>
        </p:nvSpPr>
        <p:spPr>
          <a:xfrm>
            <a:off x="7872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3" name="Google Shape;343;p49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344" name="Google Shape;344;p49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Coca-Cola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Heat-Maps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K-Clustering</a:t>
            </a:r>
            <a:endParaRPr/>
          </a:p>
        </p:txBody>
      </p:sp>
      <p:sp>
        <p:nvSpPr>
          <p:cNvPr id="345" name="Google Shape;345;p49"/>
          <p:cNvSpPr txBox="1"/>
          <p:nvPr>
            <p:ph idx="8" type="body"/>
          </p:nvPr>
        </p:nvSpPr>
        <p:spPr>
          <a:xfrm>
            <a:off x="7872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6" name="Google Shape;346;p49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</a:t>
            </a:r>
            <a:endParaRPr/>
          </a:p>
        </p:txBody>
      </p:sp>
      <p:sp>
        <p:nvSpPr>
          <p:cNvPr id="347" name="Google Shape;347;p49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348" name="Google Shape;348;p49"/>
          <p:cNvSpPr txBox="1"/>
          <p:nvPr>
            <p:ph idx="14" type="body"/>
          </p:nvPr>
        </p:nvSpPr>
        <p:spPr>
          <a:xfrm>
            <a:off x="48227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9" name="Google Shape;349;p49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350" name="Google Shape;350;p49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</a:t>
            </a:r>
            <a:endParaRPr/>
          </a:p>
        </p:txBody>
      </p:sp>
      <p:sp>
        <p:nvSpPr>
          <p:cNvPr id="351" name="Google Shape;351;p49"/>
          <p:cNvSpPr txBox="1"/>
          <p:nvPr>
            <p:ph idx="17" type="body"/>
          </p:nvPr>
        </p:nvSpPr>
        <p:spPr>
          <a:xfrm>
            <a:off x="48227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2" name="Google Shape;352;p49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353" name="Google Shape;353;p49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54" name="Google Shape;354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6"/>
          <p:cNvSpPr txBox="1"/>
          <p:nvPr>
            <p:ph type="title"/>
          </p:nvPr>
        </p:nvSpPr>
        <p:spPr>
          <a:xfrm>
            <a:off x="697350" y="3063750"/>
            <a:ext cx="77493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</a:t>
            </a:r>
            <a:endParaRPr/>
          </a:p>
        </p:txBody>
      </p:sp>
      <p:sp>
        <p:nvSpPr>
          <p:cNvPr id="591" name="Google Shape;591;p76"/>
          <p:cNvSpPr txBox="1"/>
          <p:nvPr>
            <p:ph idx="2" type="title"/>
          </p:nvPr>
        </p:nvSpPr>
        <p:spPr>
          <a:xfrm>
            <a:off x="3278250" y="1194450"/>
            <a:ext cx="25875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</a:t>
            </a:r>
            <a:endParaRPr/>
          </a:p>
        </p:txBody>
      </p:sp>
      <p:sp>
        <p:nvSpPr>
          <p:cNvPr id="597" name="Google Shape;597;p77"/>
          <p:cNvSpPr txBox="1"/>
          <p:nvPr>
            <p:ph idx="2" type="body"/>
          </p:nvPr>
        </p:nvSpPr>
        <p:spPr>
          <a:xfrm>
            <a:off x="327150" y="1989025"/>
            <a:ext cx="3980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Overall, AVG Annual Income, AVG Monthly Income, and Total GDP had a greater effect on Coca-Cola consumption than cultural emphases.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Highest cultural explanations: Europe’s </a:t>
            </a:r>
            <a:r>
              <a:rPr lang="en" sz="1300"/>
              <a:t>Individualism translating to sales.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Asia-Pacific is hardest to identify a correlation.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Outside factors have a heavy influence.</a:t>
            </a:r>
            <a:endParaRPr sz="1300"/>
          </a:p>
        </p:txBody>
      </p:sp>
      <p:sp>
        <p:nvSpPr>
          <p:cNvPr id="598" name="Google Shape;598;p7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D wallpaper: Santa Claus holding Coca-Cola Classic bottle, coke ..." id="599" name="Google Shape;5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47138"/>
            <a:ext cx="3729776" cy="248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8"/>
          <p:cNvSpPr txBox="1"/>
          <p:nvPr>
            <p:ph idx="1" type="subTitle"/>
          </p:nvPr>
        </p:nvSpPr>
        <p:spPr>
          <a:xfrm>
            <a:off x="791150" y="522625"/>
            <a:ext cx="73695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Does Culture have a direct impact on Coca-Cola sales?</a:t>
            </a:r>
            <a:endParaRPr sz="3400"/>
          </a:p>
        </p:txBody>
      </p:sp>
      <p:sp>
        <p:nvSpPr>
          <p:cNvPr id="605" name="Google Shape;605;p78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Although cultural impacts have some effect on the consumption of Coca-Cola, income and GDP have a much greater effect.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However, the findings of this question are important for stakeholders to understand how to respect a country’s culture as well as capitalize off something they would enjoy. </a:t>
            </a:r>
            <a:endParaRPr sz="2200"/>
          </a:p>
        </p:txBody>
      </p:sp>
      <p:sp>
        <p:nvSpPr>
          <p:cNvPr id="606" name="Google Shape;606;p7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/>
          <p:nvPr>
            <p:ph type="title"/>
          </p:nvPr>
        </p:nvSpPr>
        <p:spPr>
          <a:xfrm>
            <a:off x="697350" y="3048150"/>
            <a:ext cx="7749300" cy="9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612" name="Google Shape;612;p79"/>
          <p:cNvSpPr txBox="1"/>
          <p:nvPr>
            <p:ph idx="2" type="title"/>
          </p:nvPr>
        </p:nvSpPr>
        <p:spPr>
          <a:xfrm>
            <a:off x="3278250" y="1194450"/>
            <a:ext cx="25875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0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look into…</a:t>
            </a:r>
            <a:endParaRPr/>
          </a:p>
        </p:txBody>
      </p:sp>
      <p:sp>
        <p:nvSpPr>
          <p:cNvPr id="618" name="Google Shape;618;p80"/>
          <p:cNvSpPr txBox="1"/>
          <p:nvPr/>
        </p:nvSpPr>
        <p:spPr>
          <a:xfrm>
            <a:off x="5279375" y="1911125"/>
            <a:ext cx="32376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Thinking of other necessary factors which could affect Coca-Cola consumption.  Such as:</a:t>
            </a:r>
            <a:b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Population, marketing costs Coca-Cola spends in that country/region, availability of Coca-Cola, etc.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9" name="Google Shape;619;p80"/>
          <p:cNvSpPr txBox="1"/>
          <p:nvPr/>
        </p:nvSpPr>
        <p:spPr>
          <a:xfrm>
            <a:off x="5279375" y="1576475"/>
            <a:ext cx="262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Finding other Factors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20" name="Google Shape;620;p80"/>
          <p:cNvSpPr txBox="1"/>
          <p:nvPr/>
        </p:nvSpPr>
        <p:spPr>
          <a:xfrm>
            <a:off x="5279375" y="3830075"/>
            <a:ext cx="31710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It is important to note that some assumptions had to be made due to the time constraint.  For example, if someone looked into other Coca-Cola products, the price of these products, etc.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1" name="Google Shape;621;p80"/>
          <p:cNvSpPr txBox="1"/>
          <p:nvPr/>
        </p:nvSpPr>
        <p:spPr>
          <a:xfrm>
            <a:off x="5279375" y="3495400"/>
            <a:ext cx="317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Explanations &gt;&gt; Assumptions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22" name="Google Shape;622;p80"/>
          <p:cNvSpPr txBox="1"/>
          <p:nvPr/>
        </p:nvSpPr>
        <p:spPr>
          <a:xfrm>
            <a:off x="791150" y="1911125"/>
            <a:ext cx="3273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Consider increasing the data to more than 10 countries.  This allows one to see more trends in a clearer way. 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3" name="Google Shape;623;p80"/>
          <p:cNvSpPr txBox="1"/>
          <p:nvPr/>
        </p:nvSpPr>
        <p:spPr>
          <a:xfrm>
            <a:off x="791175" y="1576485"/>
            <a:ext cx="1860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Larger Dataset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24" name="Google Shape;624;p80"/>
          <p:cNvSpPr txBox="1"/>
          <p:nvPr/>
        </p:nvSpPr>
        <p:spPr>
          <a:xfrm>
            <a:off x="791150" y="3830075"/>
            <a:ext cx="32739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Culture is a hard thing to quantify.  For example, a country that shames unhealthy habits may be more judgemental to witness someone drinking the sugary-soft drink.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5" name="Google Shape;625;p80"/>
          <p:cNvSpPr txBox="1"/>
          <p:nvPr/>
        </p:nvSpPr>
        <p:spPr>
          <a:xfrm>
            <a:off x="791175" y="3495400"/>
            <a:ext cx="215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Quantifiable Culture</a:t>
            </a:r>
            <a:endParaRPr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626" name="Google Shape;626;p8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32" name="Google Shape;632;p81"/>
          <p:cNvSpPr txBox="1"/>
          <p:nvPr>
            <p:ph idx="1" type="body"/>
          </p:nvPr>
        </p:nvSpPr>
        <p:spPr>
          <a:xfrm>
            <a:off x="567029" y="4500404"/>
            <a:ext cx="1015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Nowland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/>
          <p:nvPr>
            <p:ph type="title"/>
          </p:nvPr>
        </p:nvSpPr>
        <p:spPr>
          <a:xfrm>
            <a:off x="723825" y="1584750"/>
            <a:ext cx="7182300" cy="18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Culture across countries/regions has an effect on consumption.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Decided to look into a large, American brand to see if international sales can be explained </a:t>
            </a:r>
            <a:r>
              <a:rPr lang="en"/>
              <a:t>by</a:t>
            </a:r>
            <a:r>
              <a:rPr lang="en"/>
              <a:t> that </a:t>
            </a:r>
            <a:r>
              <a:rPr lang="en"/>
              <a:t>country</a:t>
            </a:r>
            <a:r>
              <a:rPr lang="en"/>
              <a:t>’s cultural emphases.</a:t>
            </a:r>
            <a:endParaRPr/>
          </a:p>
        </p:txBody>
      </p:sp>
      <p:sp>
        <p:nvSpPr>
          <p:cNvPr id="360" name="Google Shape;360;p50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Track Sequence</a:t>
            </a:r>
            <a:endParaRPr/>
          </a:p>
        </p:txBody>
      </p:sp>
      <p:sp>
        <p:nvSpPr>
          <p:cNvPr id="361" name="Google Shape;361;p50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International Business and Management</a:t>
            </a:r>
            <a:endParaRPr/>
          </a:p>
        </p:txBody>
      </p:sp>
      <p:pic>
        <p:nvPicPr>
          <p:cNvPr descr="Drink Coca-Cola logo | free photos | UIHere" id="362" name="Google Shape;3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25" y="2465900"/>
            <a:ext cx="3549901" cy="22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Categories (0-100 scale)</a:t>
            </a:r>
            <a:endParaRPr/>
          </a:p>
        </p:txBody>
      </p:sp>
      <p:sp>
        <p:nvSpPr>
          <p:cNvPr id="368" name="Google Shape;368;p51"/>
          <p:cNvSpPr txBox="1"/>
          <p:nvPr>
            <p:ph type="title"/>
          </p:nvPr>
        </p:nvSpPr>
        <p:spPr>
          <a:xfrm>
            <a:off x="702825" y="1225074"/>
            <a:ext cx="20388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PDI</a:t>
            </a:r>
            <a:endParaRPr/>
          </a:p>
        </p:txBody>
      </p:sp>
      <p:sp>
        <p:nvSpPr>
          <p:cNvPr id="369" name="Google Shape;369;p51"/>
          <p:cNvSpPr txBox="1"/>
          <p:nvPr>
            <p:ph idx="2" type="title"/>
          </p:nvPr>
        </p:nvSpPr>
        <p:spPr>
          <a:xfrm>
            <a:off x="702825" y="1932351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IDV</a:t>
            </a:r>
            <a:endParaRPr/>
          </a:p>
        </p:txBody>
      </p:sp>
      <p:sp>
        <p:nvSpPr>
          <p:cNvPr id="370" name="Google Shape;370;p51"/>
          <p:cNvSpPr txBox="1"/>
          <p:nvPr>
            <p:ph idx="3" type="title"/>
          </p:nvPr>
        </p:nvSpPr>
        <p:spPr>
          <a:xfrm>
            <a:off x="702825" y="2547816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MTS</a:t>
            </a:r>
            <a:endParaRPr/>
          </a:p>
        </p:txBody>
      </p:sp>
      <p:sp>
        <p:nvSpPr>
          <p:cNvPr id="371" name="Google Shape;371;p51"/>
          <p:cNvSpPr txBox="1"/>
          <p:nvPr>
            <p:ph idx="4" type="title"/>
          </p:nvPr>
        </p:nvSpPr>
        <p:spPr>
          <a:xfrm>
            <a:off x="702825" y="3161400"/>
            <a:ext cx="2038800" cy="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UAI</a:t>
            </a:r>
            <a:endParaRPr/>
          </a:p>
        </p:txBody>
      </p:sp>
      <p:sp>
        <p:nvSpPr>
          <p:cNvPr id="372" name="Google Shape;372;p51"/>
          <p:cNvSpPr txBox="1"/>
          <p:nvPr>
            <p:ph idx="4294967295" type="title"/>
          </p:nvPr>
        </p:nvSpPr>
        <p:spPr>
          <a:xfrm>
            <a:off x="3433500" y="1225075"/>
            <a:ext cx="45429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Power Distance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Accept and expect unequal power distribution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73" name="Google Shape;373;p51"/>
          <p:cNvSpPr txBox="1"/>
          <p:nvPr>
            <p:ph idx="4294967295" type="title"/>
          </p:nvPr>
        </p:nvSpPr>
        <p:spPr>
          <a:xfrm>
            <a:off x="3433500" y="1855676"/>
            <a:ext cx="47271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Individualism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Emphasis on 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person’s self-reliance - personal goals over group.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74" name="Google Shape;374;p51"/>
          <p:cNvSpPr txBox="1"/>
          <p:nvPr>
            <p:ph idx="4294967295" type="title"/>
          </p:nvPr>
        </p:nvSpPr>
        <p:spPr>
          <a:xfrm>
            <a:off x="3433500" y="2552954"/>
            <a:ext cx="48102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Motivation towards Achievements and Success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75" name="Google Shape;375;p51"/>
          <p:cNvSpPr txBox="1"/>
          <p:nvPr>
            <p:ph idx="4294967295" type="title"/>
          </p:nvPr>
        </p:nvSpPr>
        <p:spPr>
          <a:xfrm>
            <a:off x="3433500" y="3086938"/>
            <a:ext cx="48102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Uncertainty Avoidance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Avoid ambiguity with strict rules, 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structure, and predictability.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376" name="Google Shape;376;p51"/>
          <p:cNvCxnSpPr/>
          <p:nvPr/>
        </p:nvCxnSpPr>
        <p:spPr>
          <a:xfrm>
            <a:off x="788100" y="113892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51"/>
          <p:cNvCxnSpPr/>
          <p:nvPr/>
        </p:nvCxnSpPr>
        <p:spPr>
          <a:xfrm>
            <a:off x="702825" y="1771897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1"/>
          <p:cNvCxnSpPr/>
          <p:nvPr/>
        </p:nvCxnSpPr>
        <p:spPr>
          <a:xfrm>
            <a:off x="702825" y="2414611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1"/>
          <p:cNvCxnSpPr/>
          <p:nvPr/>
        </p:nvCxnSpPr>
        <p:spPr>
          <a:xfrm>
            <a:off x="702825" y="3017691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51"/>
          <p:cNvCxnSpPr/>
          <p:nvPr/>
        </p:nvCxnSpPr>
        <p:spPr>
          <a:xfrm>
            <a:off x="788100" y="4261625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5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Culture</a:t>
            </a:r>
            <a:endParaRPr/>
          </a:p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3" name="Google Shape;383;p51"/>
          <p:cNvCxnSpPr/>
          <p:nvPr/>
        </p:nvCxnSpPr>
        <p:spPr>
          <a:xfrm>
            <a:off x="788100" y="3609841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51"/>
          <p:cNvSpPr txBox="1"/>
          <p:nvPr/>
        </p:nvSpPr>
        <p:spPr>
          <a:xfrm>
            <a:off x="702825" y="3738863"/>
            <a:ext cx="1817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LTO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5" name="Google Shape;385;p51"/>
          <p:cNvSpPr txBox="1"/>
          <p:nvPr>
            <p:ph idx="4294967295" type="title"/>
          </p:nvPr>
        </p:nvSpPr>
        <p:spPr>
          <a:xfrm>
            <a:off x="3433500" y="3726900"/>
            <a:ext cx="48102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Long Term Orientation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Prioritize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planning and future-focus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386" name="Google Shape;386;p51"/>
          <p:cNvCxnSpPr/>
          <p:nvPr/>
        </p:nvCxnSpPr>
        <p:spPr>
          <a:xfrm>
            <a:off x="788100" y="4832050"/>
            <a:ext cx="74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51"/>
          <p:cNvSpPr txBox="1"/>
          <p:nvPr/>
        </p:nvSpPr>
        <p:spPr>
          <a:xfrm>
            <a:off x="702825" y="4349950"/>
            <a:ext cx="1817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IVR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8" name="Google Shape;388;p51"/>
          <p:cNvSpPr txBox="1"/>
          <p:nvPr>
            <p:ph idx="4294967295" type="title"/>
          </p:nvPr>
        </p:nvSpPr>
        <p:spPr>
          <a:xfrm>
            <a:off x="3433500" y="4340338"/>
            <a:ext cx="48102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Indulgence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Light"/>
              <a:buChar char="●"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Prioritize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leisure, human impulses, 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personal</a:t>
            </a: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 desires and needs.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 / Countries</a:t>
            </a:r>
            <a:endParaRPr/>
          </a:p>
        </p:txBody>
      </p:sp>
      <p:sp>
        <p:nvSpPr>
          <p:cNvPr id="394" name="Google Shape;394;p52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Analyzed top Coca-Cola consumers by region</a:t>
            </a:r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5279375" y="1911125"/>
            <a:ext cx="32376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Mexico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Brazil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5279375" y="1576485"/>
            <a:ext cx="186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Latin America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97" name="Google Shape;397;p52"/>
          <p:cNvSpPr txBox="1"/>
          <p:nvPr/>
        </p:nvSpPr>
        <p:spPr>
          <a:xfrm>
            <a:off x="5212775" y="3830075"/>
            <a:ext cx="32376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China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India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Japan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5279375" y="3495410"/>
            <a:ext cx="186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Asia-Pacific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399" name="Google Shape;399;p52"/>
          <p:cNvSpPr txBox="1"/>
          <p:nvPr/>
        </p:nvSpPr>
        <p:spPr>
          <a:xfrm>
            <a:off x="791150" y="1911125"/>
            <a:ext cx="32739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United States of America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Canada</a:t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791175" y="1576485"/>
            <a:ext cx="1860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North America</a:t>
            </a:r>
            <a:endParaRPr>
              <a:solidFill>
                <a:schemeClr val="lt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627025" y="3830075"/>
            <a:ext cx="34380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United Kingdom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Germany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Spain</a:t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02" name="Google Shape;402;p52"/>
          <p:cNvSpPr txBox="1"/>
          <p:nvPr/>
        </p:nvSpPr>
        <p:spPr>
          <a:xfrm>
            <a:off x="791175" y="3495407"/>
            <a:ext cx="186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rPr>
              <a:t>Europe</a:t>
            </a:r>
            <a:endParaRPr>
              <a:solidFill>
                <a:schemeClr val="dk1"/>
              </a:solidFill>
              <a:latin typeface="Hepta Slab Medium"/>
              <a:ea typeface="Hepta Slab Medium"/>
              <a:cs typeface="Hepta Slab Medium"/>
              <a:sym typeface="Hepta Slab Medium"/>
            </a:endParaRPr>
          </a:p>
        </p:txBody>
      </p:sp>
      <p:sp>
        <p:nvSpPr>
          <p:cNvPr id="403" name="Google Shape;403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idx="1" type="subTitle"/>
          </p:nvPr>
        </p:nvSpPr>
        <p:spPr>
          <a:xfrm>
            <a:off x="480427" y="290625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Culture across Countries</a:t>
            </a:r>
            <a:endParaRPr/>
          </a:p>
        </p:txBody>
      </p:sp>
      <p:sp>
        <p:nvSpPr>
          <p:cNvPr id="409" name="Google Shape;409;p5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Distance</a:t>
            </a:r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88" y="987275"/>
            <a:ext cx="8059615" cy="38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idx="1" type="subTitle"/>
          </p:nvPr>
        </p:nvSpPr>
        <p:spPr>
          <a:xfrm>
            <a:off x="480427" y="290625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Culture across Countries</a:t>
            </a:r>
            <a:endParaRPr/>
          </a:p>
        </p:txBody>
      </p:sp>
      <p:sp>
        <p:nvSpPr>
          <p:cNvPr id="416" name="Google Shape;416;p54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Individualism</a:t>
            </a:r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0" y="987275"/>
            <a:ext cx="8010966" cy="385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idx="1" type="subTitle"/>
          </p:nvPr>
        </p:nvSpPr>
        <p:spPr>
          <a:xfrm>
            <a:off x="480427" y="290625"/>
            <a:ext cx="497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Culture across Countries</a:t>
            </a:r>
            <a:endParaRPr/>
          </a:p>
        </p:txBody>
      </p:sp>
      <p:sp>
        <p:nvSpPr>
          <p:cNvPr id="423" name="Google Shape;423;p55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towards Achievement and Success</a:t>
            </a:r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13" y="987275"/>
            <a:ext cx="7830963" cy="38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